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799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7B2C7-881B-48DC-8C98-B680155293DE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CB22-3069-4783-9CAF-975506D31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CB22-3069-4783-9CAF-975506D315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39952" y="21965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  <a:latin typeface="Co Headline Corp" pitchFamily="34" charset="0"/>
              </a:rPr>
              <a:t>ЛЫЖНЫЙ</a:t>
            </a:r>
          </a:p>
          <a:p>
            <a:pPr algn="r"/>
            <a:r>
              <a:rPr lang="ru-RU" sz="4800" dirty="0" smtClean="0">
                <a:solidFill>
                  <a:schemeClr val="bg1"/>
                </a:solidFill>
                <a:latin typeface="Co Headline Corp" pitchFamily="34" charset="0"/>
              </a:rPr>
              <a:t>ПАТРУЛЬ</a:t>
            </a:r>
            <a:endParaRPr lang="ru-RU" sz="48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146" y="164841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Co Headline Corp Light" pitchFamily="34" charset="0"/>
              </a:rPr>
              <a:t>Новый подход к лыжной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o Headline Corp Light" pitchFamily="34" charset="0"/>
              </a:rPr>
              <a:t>подготовке дошкольников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o Headline Corp Light" pitchFamily="34" charset="0"/>
              </a:rPr>
              <a:t>и младших школьников </a:t>
            </a:r>
            <a:endParaRPr lang="ru-RU" dirty="0">
              <a:solidFill>
                <a:schemeClr val="bg1"/>
              </a:solidFill>
              <a:latin typeface="Co Headline Corp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ПЛАН УРОКА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71612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951540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 Headline Corp" pitchFamily="34" charset="0"/>
              </a:rPr>
              <a:t>Цель: </a:t>
            </a:r>
          </a:p>
          <a:p>
            <a:pPr lvl="1">
              <a:lnSpc>
                <a:spcPct val="150000"/>
              </a:lnSpc>
            </a:pPr>
            <a:r>
              <a:rPr lang="ru-RU" sz="1000" dirty="0" smtClean="0">
                <a:latin typeface="Co Headline Corp" pitchFamily="34" charset="0"/>
              </a:rPr>
              <a:t>изучение и совершенствование способов передвижения на лыжах.</a:t>
            </a: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400" b="1" dirty="0" smtClean="0">
                <a:latin typeface="Co Headline Corp" pitchFamily="34" charset="0"/>
              </a:rPr>
              <a:t>Задачи: </a:t>
            </a:r>
          </a:p>
          <a:p>
            <a:pPr lvl="1">
              <a:lnSpc>
                <a:spcPct val="150000"/>
              </a:lnSpc>
            </a:pPr>
            <a:r>
              <a:rPr lang="ru-RU" sz="1000" dirty="0" smtClean="0">
                <a:latin typeface="Co Headline Corp" pitchFamily="34" charset="0"/>
              </a:rPr>
              <a:t>1. Привить интерес к занятиям на лыжах.</a:t>
            </a:r>
          </a:p>
          <a:p>
            <a:pPr lvl="1"/>
            <a:r>
              <a:rPr lang="ru-RU" sz="1000" dirty="0" smtClean="0">
                <a:latin typeface="Co Headline Corp" pitchFamily="34" charset="0"/>
              </a:rPr>
              <a:t>2. Развитие координации.</a:t>
            </a:r>
          </a:p>
          <a:p>
            <a:pPr lvl="1"/>
            <a:r>
              <a:rPr lang="ru-RU" sz="1000" dirty="0" smtClean="0">
                <a:latin typeface="Co Headline Corp" pitchFamily="34" charset="0"/>
              </a:rPr>
              <a:t>3. Обучение классическим лыжным ходам.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528905"/>
            <a:ext cx="79438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12083" y="2555226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ЧАСТЬ УРОКА</a:t>
            </a:r>
            <a:endParaRPr lang="ru-RU" sz="900" dirty="0">
              <a:latin typeface="Co Headline Corp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2083" y="3192847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Co Headline Corp" pitchFamily="34" charset="0"/>
              </a:rPr>
              <a:t>ВВОДНАЯ</a:t>
            </a:r>
            <a:endParaRPr lang="ru-RU" sz="900" b="1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2083" y="4236396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Co Headline Corp" pitchFamily="34" charset="0"/>
              </a:rPr>
              <a:t>ОСНОВНАЯ</a:t>
            </a:r>
            <a:endParaRPr lang="ru-RU" sz="900" b="1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2083" y="5283860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Co Headline Corp" pitchFamily="34" charset="0"/>
              </a:rPr>
              <a:t>ЗАКЛЮЧИТЕЛЬНАЯ</a:t>
            </a:r>
            <a:endParaRPr lang="ru-RU" sz="900" b="1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98033" y="2555226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ЗАДАЧИ</a:t>
            </a:r>
            <a:endParaRPr lang="ru-RU" sz="900" dirty="0">
              <a:latin typeface="Co Headline Corp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98033" y="2862860"/>
            <a:ext cx="1502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Организация </a:t>
            </a:r>
          </a:p>
          <a:p>
            <a:r>
              <a:rPr lang="ru-RU" sz="900" dirty="0" smtClean="0">
                <a:latin typeface="Co Headline Corp" pitchFamily="34" charset="0"/>
              </a:rPr>
              <a:t>учащихся. </a:t>
            </a:r>
            <a:r>
              <a:rPr lang="ru-RU" sz="900" dirty="0" err="1" smtClean="0">
                <a:latin typeface="Co Headline Corp" pitchFamily="34" charset="0"/>
              </a:rPr>
              <a:t>Подго</a:t>
            </a:r>
            <a:r>
              <a:rPr lang="ru-RU" sz="900" dirty="0" smtClean="0">
                <a:latin typeface="Co Headline Corp" pitchFamily="34" charset="0"/>
              </a:rPr>
              <a:t>-</a:t>
            </a:r>
          </a:p>
          <a:p>
            <a:r>
              <a:rPr lang="ru-RU" sz="900" dirty="0" err="1" smtClean="0">
                <a:latin typeface="Co Headline Corp" pitchFamily="34" charset="0"/>
              </a:rPr>
              <a:t>товка</a:t>
            </a:r>
            <a:r>
              <a:rPr lang="ru-RU" sz="900" dirty="0" smtClean="0">
                <a:latin typeface="Co Headline Corp" pitchFamily="34" charset="0"/>
              </a:rPr>
              <a:t> </a:t>
            </a:r>
            <a:r>
              <a:rPr lang="ru-RU" sz="900" dirty="0" err="1" smtClean="0">
                <a:latin typeface="Co Headline Corp" pitchFamily="34" charset="0"/>
              </a:rPr>
              <a:t>функциональ</a:t>
            </a:r>
            <a:r>
              <a:rPr lang="ru-RU" sz="900" dirty="0" smtClean="0">
                <a:latin typeface="Co Headline Corp" pitchFamily="34" charset="0"/>
              </a:rPr>
              <a:t>-</a:t>
            </a:r>
          </a:p>
          <a:p>
            <a:r>
              <a:rPr lang="ru-RU" sz="900" dirty="0" err="1" smtClean="0">
                <a:latin typeface="Co Headline Corp" pitchFamily="34" charset="0"/>
              </a:rPr>
              <a:t>ных</a:t>
            </a:r>
            <a:r>
              <a:rPr lang="ru-RU" sz="900" dirty="0" smtClean="0">
                <a:latin typeface="Co Headline Corp" pitchFamily="34" charset="0"/>
              </a:rPr>
              <a:t> систем </a:t>
            </a:r>
            <a:r>
              <a:rPr lang="ru-RU" sz="900" dirty="0" err="1" smtClean="0">
                <a:latin typeface="Co Headline Corp" pitchFamily="34" charset="0"/>
              </a:rPr>
              <a:t>организ</a:t>
            </a:r>
            <a:r>
              <a:rPr lang="ru-RU" sz="900" dirty="0" smtClean="0">
                <a:latin typeface="Co Headline Corp" pitchFamily="34" charset="0"/>
              </a:rPr>
              <a:t>-</a:t>
            </a:r>
          </a:p>
          <a:p>
            <a:r>
              <a:rPr lang="ru-RU" sz="900" dirty="0" err="1" smtClean="0">
                <a:latin typeface="Co Headline Corp" pitchFamily="34" charset="0"/>
              </a:rPr>
              <a:t>ма</a:t>
            </a:r>
            <a:r>
              <a:rPr lang="ru-RU" sz="900" dirty="0" smtClean="0">
                <a:latin typeface="Co Headline Corp" pitchFamily="34" charset="0"/>
              </a:rPr>
              <a:t> к дальнейшей </a:t>
            </a:r>
          </a:p>
          <a:p>
            <a:r>
              <a:rPr lang="ru-RU" sz="900" dirty="0" smtClean="0">
                <a:latin typeface="Co Headline Corp" pitchFamily="34" charset="0"/>
              </a:rPr>
              <a:t>работе.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498033" y="4071942"/>
            <a:ext cx="15024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Совершенствование техники </a:t>
            </a:r>
          </a:p>
          <a:p>
            <a:r>
              <a:rPr lang="ru-RU" sz="900" dirty="0" smtClean="0">
                <a:latin typeface="Co Headline Corp" pitchFamily="34" charset="0"/>
              </a:rPr>
              <a:t>лыжных ходов.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98033" y="5068685"/>
            <a:ext cx="1502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Плавное снижение напряжённости </a:t>
            </a:r>
          </a:p>
          <a:p>
            <a:r>
              <a:rPr lang="ru-RU" sz="900" dirty="0" smtClean="0">
                <a:latin typeface="Co Headline Corp" pitchFamily="34" charset="0"/>
              </a:rPr>
              <a:t>и эмоциональности занятия.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41107" y="2555226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СРЕДСТВА</a:t>
            </a:r>
            <a:endParaRPr lang="ru-RU" sz="900" dirty="0">
              <a:latin typeface="Co Headline Corp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2786058"/>
            <a:ext cx="17246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Построение, </a:t>
            </a:r>
          </a:p>
          <a:p>
            <a:r>
              <a:rPr lang="ru-RU" sz="900" dirty="0" smtClean="0">
                <a:latin typeface="Co Headline Corp" pitchFamily="34" charset="0"/>
              </a:rPr>
              <a:t>перекличка.</a:t>
            </a:r>
          </a:p>
          <a:p>
            <a:r>
              <a:rPr lang="ru-RU" sz="900" dirty="0" smtClean="0">
                <a:latin typeface="Co Headline Corp" pitchFamily="34" charset="0"/>
              </a:rPr>
              <a:t>Строевые упражнения </a:t>
            </a:r>
          </a:p>
          <a:p>
            <a:r>
              <a:rPr lang="ru-RU" sz="900" dirty="0" smtClean="0">
                <a:latin typeface="Co Headline Corp" pitchFamily="34" charset="0"/>
              </a:rPr>
              <a:t>на лыжах на месте.</a:t>
            </a:r>
          </a:p>
          <a:p>
            <a:r>
              <a:rPr lang="ru-RU" sz="900" dirty="0" smtClean="0">
                <a:latin typeface="Co Headline Corp" pitchFamily="34" charset="0"/>
              </a:rPr>
              <a:t>Равномерное </a:t>
            </a:r>
            <a:r>
              <a:rPr lang="ru-RU" sz="900" dirty="0" err="1" smtClean="0">
                <a:latin typeface="Co Headline Corp" pitchFamily="34" charset="0"/>
              </a:rPr>
              <a:t>передви</a:t>
            </a:r>
            <a:r>
              <a:rPr lang="ru-RU" sz="900" dirty="0" smtClean="0">
                <a:latin typeface="Co Headline Corp" pitchFamily="34" charset="0"/>
              </a:rPr>
              <a:t>-</a:t>
            </a:r>
          </a:p>
          <a:p>
            <a:r>
              <a:rPr lang="ru-RU" sz="900" dirty="0" err="1" smtClean="0">
                <a:latin typeface="Co Headline Corp" pitchFamily="34" charset="0"/>
              </a:rPr>
              <a:t>жение</a:t>
            </a:r>
            <a:r>
              <a:rPr lang="ru-RU" sz="900" dirty="0" smtClean="0">
                <a:latin typeface="Co Headline Corp" pitchFamily="34" charset="0"/>
              </a:rPr>
              <a:t> на лыжах </a:t>
            </a:r>
          </a:p>
          <a:p>
            <a:r>
              <a:rPr lang="ru-RU" sz="900" dirty="0" smtClean="0">
                <a:latin typeface="Co Headline Corp" pitchFamily="34" charset="0"/>
              </a:rPr>
              <a:t>по учебному кругу.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04699" y="4071942"/>
            <a:ext cx="15024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Прохождение </a:t>
            </a:r>
          </a:p>
          <a:p>
            <a:r>
              <a:rPr lang="ru-RU" sz="900" dirty="0" smtClean="0">
                <a:latin typeface="Co Headline Corp" pitchFamily="34" charset="0"/>
              </a:rPr>
              <a:t>трассы с различной </a:t>
            </a:r>
          </a:p>
          <a:p>
            <a:r>
              <a:rPr lang="ru-RU" sz="900" dirty="0" smtClean="0">
                <a:latin typeface="Co Headline Corp" pitchFamily="34" charset="0"/>
              </a:rPr>
              <a:t>скоростью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04699" y="5068685"/>
            <a:ext cx="1502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Уборка трассы. </a:t>
            </a:r>
          </a:p>
          <a:p>
            <a:r>
              <a:rPr lang="ru-RU" sz="900" dirty="0" smtClean="0">
                <a:latin typeface="Co Headline Corp" pitchFamily="34" charset="0"/>
              </a:rPr>
              <a:t>Организованное движение </a:t>
            </a:r>
          </a:p>
          <a:p>
            <a:r>
              <a:rPr lang="ru-RU" sz="900" dirty="0" smtClean="0">
                <a:latin typeface="Co Headline Corp" pitchFamily="34" charset="0"/>
              </a:rPr>
              <a:t>в учебное заведение.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98429" y="2555226"/>
            <a:ext cx="150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ВРЕМЯ</a:t>
            </a:r>
            <a:endParaRPr lang="ru-RU" sz="900" dirty="0">
              <a:latin typeface="Co Headline Corp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4472" y="2786058"/>
            <a:ext cx="12164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2-3 мин</a:t>
            </a:r>
          </a:p>
          <a:p>
            <a:endParaRPr lang="ru-RU" sz="900" dirty="0" smtClean="0">
              <a:latin typeface="Co Headline Corp" pitchFamily="34" charset="0"/>
            </a:endParaRPr>
          </a:p>
          <a:p>
            <a:endParaRPr lang="ru-RU" sz="900" dirty="0" smtClean="0">
              <a:latin typeface="Co Headline Corp" pitchFamily="34" charset="0"/>
            </a:endParaRPr>
          </a:p>
          <a:p>
            <a:r>
              <a:rPr lang="ru-RU" sz="900" dirty="0" smtClean="0">
                <a:latin typeface="Co Headline Corp" pitchFamily="34" charset="0"/>
              </a:rPr>
              <a:t>         3-5 мин.</a:t>
            </a:r>
          </a:p>
          <a:p>
            <a:endParaRPr lang="ru-RU" sz="900" dirty="0" smtClean="0">
              <a:latin typeface="Co Headline Corp" pitchFamily="34" charset="0"/>
            </a:endParaRPr>
          </a:p>
          <a:p>
            <a:endParaRPr lang="ru-RU" sz="900" dirty="0" smtClean="0">
              <a:latin typeface="Co Headline Corp" pitchFamily="34" charset="0"/>
            </a:endParaRPr>
          </a:p>
          <a:p>
            <a:r>
              <a:rPr lang="ru-RU" sz="900" dirty="0" smtClean="0">
                <a:latin typeface="Co Headline Corp" pitchFamily="34" charset="0"/>
              </a:rPr>
              <a:t>10-15 мин.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72198" y="4198300"/>
            <a:ext cx="857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15-20 мин.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69933" y="5269870"/>
            <a:ext cx="7166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3-5 мин.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97716" y="2555226"/>
            <a:ext cx="19748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 Headline Corp" pitchFamily="34" charset="0"/>
              </a:rPr>
              <a:t>МЕТОДИЧЕСКИЕ УКАЗАНИЯ</a:t>
            </a:r>
            <a:endParaRPr lang="ru-RU" sz="900" dirty="0">
              <a:latin typeface="Co Headline Corp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3832215"/>
            <a:ext cx="1825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00" dirty="0" smtClean="0">
                <a:latin typeface="Co Headline Corp" pitchFamily="34" charset="0"/>
              </a:rPr>
              <a:t>Для исключения заторов на трассе предлагается ориентироваться на личные возможности каждого ученика. Нужно соблюдать интервалы между учащимися </a:t>
            </a:r>
          </a:p>
          <a:p>
            <a:pPr algn="r"/>
            <a:r>
              <a:rPr lang="ru-RU" sz="700" dirty="0" smtClean="0">
                <a:latin typeface="Co Headline Corp" pitchFamily="34" charset="0"/>
              </a:rPr>
              <a:t>на старте. Четкая разметка </a:t>
            </a:r>
          </a:p>
          <a:p>
            <a:pPr algn="r"/>
            <a:r>
              <a:rPr lang="ru-RU" sz="700" dirty="0" smtClean="0">
                <a:latin typeface="Co Headline Corp" pitchFamily="34" charset="0"/>
              </a:rPr>
              <a:t>трассы и наглядное описание действий на каждом препятствии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ФОТООТЧЕТ С УРОКА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8129792" cy="36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818" y="13071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ВВЕДЕНИЕ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6705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857232"/>
            <a:ext cx="771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 Headline Corp" pitchFamily="34" charset="0"/>
              </a:rPr>
              <a:t>Федерация лыжных гонок </a:t>
            </a:r>
            <a:r>
              <a:rPr lang="ru-RU" sz="1400" dirty="0" err="1" smtClean="0">
                <a:latin typeface="Co Headline Corp" pitchFamily="34" charset="0"/>
              </a:rPr>
              <a:t>Югры</a:t>
            </a:r>
            <a:r>
              <a:rPr lang="ru-RU" sz="1400" dirty="0" smtClean="0">
                <a:latin typeface="Co Headline Corp" pitchFamily="34" charset="0"/>
              </a:rPr>
              <a:t> при поддержке Группы компаний «</a:t>
            </a:r>
            <a:r>
              <a:rPr lang="ru-RU" sz="1400" dirty="0" err="1" smtClean="0">
                <a:latin typeface="Co Headline Corp" pitchFamily="34" charset="0"/>
              </a:rPr>
              <a:t>БерезкаГаз</a:t>
            </a:r>
            <a:r>
              <a:rPr lang="ru-RU" sz="1400" dirty="0" smtClean="0">
                <a:latin typeface="Co Headline Corp" pitchFamily="34" charset="0"/>
              </a:rPr>
              <a:t>» предлагает новый подход к обучению дошкольников и школьников младших классов катанию на лыжах.</a:t>
            </a:r>
            <a:endParaRPr lang="ru-RU" sz="1400" dirty="0">
              <a:latin typeface="Co Headline Corp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Цель проекта под названием «Лыжный патруль» – усовершенствовать механизм привлечения детей в лыжный спорт. Площадки для занятий могут быть размещены </a:t>
            </a:r>
          </a:p>
          <a:p>
            <a:r>
              <a:rPr lang="ru-RU" sz="1000" dirty="0" smtClean="0">
                <a:latin typeface="Co Headline Corp" pitchFamily="34" charset="0"/>
              </a:rPr>
              <a:t>в непосредственной близости от жилья и мест обучения: </a:t>
            </a:r>
          </a:p>
          <a:p>
            <a:r>
              <a:rPr lang="ru-RU" sz="1000" dirty="0" smtClean="0">
                <a:latin typeface="Co Headline Corp" pitchFamily="34" charset="0"/>
              </a:rPr>
              <a:t>в парках, у школ, на стадионах.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88290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Необычная полоса препятствий со множеством заданий и преград способна превратить любое занятие физкультурой на лыжах в своеобразную веселую эстафету.  А это, в свою очередь, вернет лыжным гонкам популярность среди детей.</a:t>
            </a:r>
          </a:p>
          <a:p>
            <a:r>
              <a:rPr lang="ru-RU" sz="1000" dirty="0" smtClean="0">
                <a:latin typeface="Co Headline Corp" pitchFamily="34" charset="0"/>
              </a:rPr>
              <a:t>«Тренироваться, играя», – именно таким девизом руководствуются создатели проекта.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78619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«Благодаря игровой форме занятий дети с радостью познакомятся с лыжным спортом, полюбят его и будут в дальнейшем заниматься и поддерживать себя в хорошей форме. </a:t>
            </a:r>
          </a:p>
          <a:p>
            <a:r>
              <a:rPr lang="ru-RU" sz="1000" dirty="0" smtClean="0">
                <a:latin typeface="Co Headline Corp" pitchFamily="34" charset="0"/>
              </a:rPr>
              <a:t>А, возможно, почувствуют себя готовыми пойти по пути выдающихся </a:t>
            </a:r>
            <a:r>
              <a:rPr lang="ru-RU" sz="1000" dirty="0" err="1" smtClean="0">
                <a:latin typeface="Co Headline Corp" pitchFamily="34" charset="0"/>
              </a:rPr>
              <a:t>югорских</a:t>
            </a:r>
            <a:r>
              <a:rPr lang="ru-RU" sz="1000" dirty="0" smtClean="0">
                <a:latin typeface="Co Headline Corp" pitchFamily="34" charset="0"/>
              </a:rPr>
              <a:t> лыжников Евгения Дементьева, Александра </a:t>
            </a:r>
            <a:r>
              <a:rPr lang="ru-RU" sz="1000" dirty="0" err="1" smtClean="0">
                <a:latin typeface="Co Headline Corp" pitchFamily="34" charset="0"/>
              </a:rPr>
              <a:t>Легкова</a:t>
            </a:r>
            <a:r>
              <a:rPr lang="ru-RU" sz="1000" dirty="0" smtClean="0">
                <a:latin typeface="Co Headline Corp" pitchFamily="34" charset="0"/>
              </a:rPr>
              <a:t>, Сергея </a:t>
            </a:r>
            <a:r>
              <a:rPr lang="ru-RU" sz="1000" dirty="0" err="1" smtClean="0">
                <a:latin typeface="Co Headline Corp" pitchFamily="34" charset="0"/>
              </a:rPr>
              <a:t>Устюгова</a:t>
            </a:r>
            <a:r>
              <a:rPr lang="ru-RU" sz="1000" dirty="0" smtClean="0">
                <a:latin typeface="Co Headline Corp" pitchFamily="34" charset="0"/>
              </a:rPr>
              <a:t>»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4643446"/>
            <a:ext cx="5500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– говорит Дмитрий </a:t>
            </a:r>
            <a:r>
              <a:rPr lang="ru-RU" sz="1000" dirty="0" err="1" smtClean="0">
                <a:latin typeface="Co Headline Corp" pitchFamily="34" charset="0"/>
              </a:rPr>
              <a:t>Липявко</a:t>
            </a:r>
            <a:r>
              <a:rPr lang="ru-RU" sz="1000" dirty="0" smtClean="0">
                <a:latin typeface="Co Headline Corp" pitchFamily="34" charset="0"/>
              </a:rPr>
              <a:t>, генеральный директор ООО «</a:t>
            </a:r>
            <a:r>
              <a:rPr lang="ru-RU" sz="1000" dirty="0" err="1" smtClean="0">
                <a:latin typeface="Co Headline Corp" pitchFamily="34" charset="0"/>
              </a:rPr>
              <a:t>БерезкаГаз</a:t>
            </a:r>
            <a:r>
              <a:rPr lang="ru-RU" sz="1000" dirty="0" smtClean="0">
                <a:latin typeface="Co Headline Corp" pitchFamily="34" charset="0"/>
              </a:rPr>
              <a:t> </a:t>
            </a:r>
            <a:r>
              <a:rPr lang="ru-RU" sz="1000" dirty="0" err="1" smtClean="0">
                <a:latin typeface="Co Headline Corp" pitchFamily="34" charset="0"/>
              </a:rPr>
              <a:t>Компани</a:t>
            </a:r>
            <a:r>
              <a:rPr lang="ru-RU" sz="1000" dirty="0" smtClean="0">
                <a:latin typeface="Co Headline Corp" pitchFamily="34" charset="0"/>
              </a:rPr>
              <a:t>».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5000636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В первую очередь цель данного проекта в том, чтобы привлечь детей в лыжный спорт, а не в высоких результатах.</a:t>
            </a:r>
          </a:p>
          <a:p>
            <a:r>
              <a:rPr lang="ru-RU" sz="1000" dirty="0" smtClean="0">
                <a:latin typeface="Co Headline Corp" pitchFamily="34" charset="0"/>
              </a:rPr>
              <a:t>Экспериментальные площадки проекта созданы на базе школы и детского сада Ханты-Мансийска. </a:t>
            </a:r>
          </a:p>
          <a:p>
            <a:r>
              <a:rPr lang="ru-RU" sz="1000" dirty="0" smtClean="0">
                <a:latin typeface="Co Headline Corp" pitchFamily="34" charset="0"/>
              </a:rPr>
              <a:t>Авторы надеются, что в скором времени к ним присоединятся и другие образовательные учреждения города, </a:t>
            </a:r>
          </a:p>
          <a:p>
            <a:r>
              <a:rPr lang="ru-RU" sz="1000" dirty="0" smtClean="0">
                <a:latin typeface="Co Headline Corp" pitchFamily="34" charset="0"/>
              </a:rPr>
              <a:t>а проект выйдет на национальный уровень.</a:t>
            </a:r>
            <a:endParaRPr lang="ru-RU" sz="1000" dirty="0">
              <a:latin typeface="Co Headline Corp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488"/>
            <a:ext cx="240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818" y="13071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О ПРОЕКТЕ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5154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В настоящее время далеко не все возможности исчерпаны на пути дальнейшего совершенствования методики обучения способам передвижения на лыжах учащихся. Наблюдая за уроками по лыжной подготовке в целом ряде городских и сельских школ, к сожалению, приходится констатировать, что подавляющее большинство учителей проводят уроки на лыжах фронтальным методом: ученики передвигаются к месту занятий и обратно в колонну по одному (во главе с учителем). Подобным образом («потоком») передвигаются учащиеся и при обучении на учебном круге, порой мешая друг другу, наступая на пятки лыж, быстро сокращая интервал </a:t>
            </a:r>
          </a:p>
          <a:p>
            <a:r>
              <a:rPr lang="ru-RU" sz="1000" dirty="0" smtClean="0">
                <a:latin typeface="Co Headline Corp" pitchFamily="34" charset="0"/>
              </a:rPr>
              <a:t>в силу различной подготовленности и скорости передвижения. При таком варианте организации учащихся на уроке учитель видит проходящего мимо ученика по длинному (где должен поместиться весь класс) кругу всего несколько раз за урок, да и то кратковременно, не успевая сделать замечания.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643182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Предлагаем вам ознакомиться с новой методикой и подходом к лыжной </a:t>
            </a:r>
          </a:p>
          <a:p>
            <a:r>
              <a:rPr lang="ru-RU" sz="1000" dirty="0" smtClean="0">
                <a:latin typeface="Co Headline Corp" pitchFamily="34" charset="0"/>
              </a:rPr>
              <a:t>подготовке дошкольников и школьников начальных классов.</a:t>
            </a:r>
          </a:p>
          <a:p>
            <a:r>
              <a:rPr lang="ru-RU" sz="1000" dirty="0" smtClean="0">
                <a:latin typeface="Co Headline Corp" pitchFamily="34" charset="0"/>
              </a:rPr>
              <a:t>Применение полосы препятствий не только в значительной мере повышает </a:t>
            </a:r>
          </a:p>
          <a:p>
            <a:r>
              <a:rPr lang="ru-RU" sz="1000" dirty="0" smtClean="0">
                <a:latin typeface="Co Headline Corp" pitchFamily="34" charset="0"/>
              </a:rPr>
              <a:t>эмоциональность урока, увеличивает интенсивность нагрузки, моторную плотность, интерес школьников и в то же время тормозит развитие утомления.</a:t>
            </a:r>
            <a:endParaRPr lang="ru-RU" sz="1000" dirty="0">
              <a:latin typeface="Co Headline Corp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733800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Co Headline Corp" pitchFamily="34" charset="0"/>
              </a:rPr>
              <a:t>В процессе преодоления полосы препятствий можно целенаправленно воспитывать такие важные качества, как смелость, ловкость, координацию, настойчивость в достижении поставленной цели. А полоса препятствий с элементами соревнований порой настолько увлекает школьников, что у них появляется интерес к занятиям лыжными гонками </a:t>
            </a:r>
          </a:p>
          <a:p>
            <a:pPr algn="r"/>
            <a:r>
              <a:rPr lang="ru-RU" sz="1000" dirty="0" smtClean="0">
                <a:latin typeface="Co Headline Corp" pitchFamily="34" charset="0"/>
              </a:rPr>
              <a:t>не только на уроках, но и в спортивных секциях.</a:t>
            </a:r>
            <a:endParaRPr lang="ru-RU" sz="1000" dirty="0">
              <a:latin typeface="Co Headline Corp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2571744"/>
            <a:ext cx="2705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9971"/>
            <a:ext cx="2981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81" y="307181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818" y="13071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ПОЛОСА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9515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Оборудовать полосу препятствий на любой площадке можно имея минимальное количество инвентаря.</a:t>
            </a:r>
            <a:endParaRPr lang="en-US" sz="1000" dirty="0" smtClean="0">
              <a:latin typeface="Co Headline Corp" pitchFamily="34" charset="0"/>
            </a:endParaRPr>
          </a:p>
          <a:p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ОБОРУДОВАНИЕ И ИНВЕНТАРЬ:</a:t>
            </a:r>
          </a:p>
          <a:p>
            <a:endParaRPr lang="ru-RU" sz="1000" dirty="0" smtClean="0">
              <a:latin typeface="Co Headline Corp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405562"/>
            <a:ext cx="77153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Co Headline Corp" pitchFamily="34" charset="0"/>
              </a:rPr>
              <a:t>Количество инвентаря может различаться в зависимости от размера стадиона.</a:t>
            </a: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Подготовка стадиона</a:t>
            </a:r>
          </a:p>
          <a:p>
            <a:r>
              <a:rPr lang="ru-RU" sz="1000" dirty="0" smtClean="0">
                <a:latin typeface="Co Headline Corp" pitchFamily="34" charset="0"/>
              </a:rPr>
              <a:t>Для подготовки полосы препятствий понадобится площадка размером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50х60 метров. Подойдет баскетбольная, волейбольная или любая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другая небольшая площадка. Необходимо разметить дистанцию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для передвижения на лыжах конусами, стойками </a:t>
            </a:r>
          </a:p>
          <a:p>
            <a:r>
              <a:rPr lang="ru-RU" sz="1000" dirty="0" smtClean="0">
                <a:latin typeface="Co Headline Corp" pitchFamily="34" charset="0"/>
              </a:rPr>
              <a:t>или другими подручными средствами. На дистанции, которая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идет змейкой с поворотами, устанавливаются препятствия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из снега, арок, ставятся мини-трамплины. </a:t>
            </a: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Талисман проекта</a:t>
            </a:r>
          </a:p>
          <a:p>
            <a:r>
              <a:rPr lang="ru-RU" sz="1000" dirty="0" smtClean="0">
                <a:latin typeface="Co Headline Corp" pitchFamily="34" charset="0"/>
              </a:rPr>
              <a:t>Для привлечения большего интереса детей к занятиям </a:t>
            </a:r>
          </a:p>
          <a:p>
            <a:r>
              <a:rPr lang="ru-RU" sz="1000" dirty="0" smtClean="0">
                <a:latin typeface="Co Headline Corp" pitchFamily="34" charset="0"/>
              </a:rPr>
              <a:t>у проекта есть талисман – Мамонтенок. </a:t>
            </a:r>
          </a:p>
          <a:p>
            <a:r>
              <a:rPr lang="ru-RU" sz="1000" dirty="0" smtClean="0">
                <a:latin typeface="Co Headline Corp" pitchFamily="34" charset="0"/>
              </a:rPr>
              <a:t>На занятиях детей поддерживает аниматор в соответствующем костюме: </a:t>
            </a:r>
          </a:p>
          <a:p>
            <a:r>
              <a:rPr lang="ru-RU" sz="1000" dirty="0" smtClean="0">
                <a:latin typeface="Co Headline Corp" pitchFamily="34" charset="0"/>
              </a:rPr>
              <a:t>дает подсказки по прохождению препятствий, помогает на сложных этапах.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538" y="2571744"/>
            <a:ext cx="1231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30 лыжных 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комплектов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(лыжи, ботинки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с креплениями,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палки)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2571744"/>
            <a:ext cx="123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конусы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25-30 шт.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7554" y="2571744"/>
            <a:ext cx="123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палки 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гимнасти-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ческие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10 шт.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2" y="2571744"/>
            <a:ext cx="1231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теннисные 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мячи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10 шт.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2132" y="2571744"/>
            <a:ext cx="123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обручи 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гимнасти-</a:t>
            </a:r>
          </a:p>
          <a:p>
            <a:pPr algn="ctr"/>
            <a:r>
              <a:rPr lang="ru-RU" sz="1000" b="1" dirty="0" smtClean="0">
                <a:latin typeface="Co Headline Corp" pitchFamily="34" charset="0"/>
              </a:rPr>
              <a:t>ческие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10 шт.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140" y="2571744"/>
            <a:ext cx="123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o Headline Corp" pitchFamily="34" charset="0"/>
              </a:rPr>
              <a:t>вешки </a:t>
            </a:r>
          </a:p>
          <a:p>
            <a:pPr algn="ctr"/>
            <a:r>
              <a:rPr lang="ru-RU" sz="1000" dirty="0" smtClean="0">
                <a:latin typeface="Co Headline Corp" pitchFamily="34" charset="0"/>
              </a:rPr>
              <a:t>20 шт.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43050"/>
            <a:ext cx="6657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818" y="13071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ПОЛОСА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951540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 Headline Corp" pitchFamily="34" charset="0"/>
              </a:rPr>
              <a:t>План-конспект урока по лыжной подготовке с элементами лыжного </a:t>
            </a:r>
            <a:r>
              <a:rPr lang="ru-RU" sz="1400" b="1" dirty="0" err="1" smtClean="0">
                <a:latin typeface="Co Headline Corp" pitchFamily="34" charset="0"/>
              </a:rPr>
              <a:t>паркура</a:t>
            </a:r>
            <a:endParaRPr lang="ru-RU" sz="1400" b="1" dirty="0" smtClean="0">
              <a:latin typeface="Co Headline Corp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2714620"/>
            <a:ext cx="235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o Headline Corp" pitchFamily="34" charset="0"/>
              </a:rPr>
              <a:t>Справка: </a:t>
            </a:r>
            <a:r>
              <a:rPr lang="ru-RU" sz="1000" dirty="0" smtClean="0">
                <a:latin typeface="Co Headline Corp" pitchFamily="34" charset="0"/>
              </a:rPr>
              <a:t>Лыжный спорт постоянно развивается. Появляются новые виды программы, предъявляющие повышенные требования к технической, тактической, физической подготовке. Между тем наблюдается снижение интереса </a:t>
            </a:r>
          </a:p>
          <a:p>
            <a:r>
              <a:rPr lang="ru-RU" sz="1000" dirty="0" smtClean="0">
                <a:latin typeface="Co Headline Corp" pitchFamily="34" charset="0"/>
              </a:rPr>
              <a:t>к занятиям лыжными гонками. Предлагаемый план-конспект является частью программы по привлечению детей в лыжный спорт. Мы должны показать, что лыжи — это увлекательно и интересно.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357298"/>
            <a:ext cx="720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447760" y="27146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o Headline Corp" pitchFamily="34" charset="0"/>
              </a:rPr>
              <a:t>Место проведения: </a:t>
            </a:r>
          </a:p>
          <a:p>
            <a:r>
              <a:rPr lang="ru-RU" sz="1000" dirty="0" smtClean="0">
                <a:latin typeface="Co Headline Corp" pitchFamily="34" charset="0"/>
              </a:rPr>
              <a:t>школьный стадион.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5624" y="27146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o Headline Corp" pitchFamily="34" charset="0"/>
              </a:rPr>
              <a:t>Возрастная категория: </a:t>
            </a:r>
          </a:p>
          <a:p>
            <a:r>
              <a:rPr lang="ru-RU" sz="1000" dirty="0" smtClean="0">
                <a:latin typeface="Co Headline Corp" pitchFamily="34" charset="0"/>
              </a:rPr>
              <a:t>1-4 классы.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857628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3845" y="1785926"/>
            <a:ext cx="1609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ЭТАПЫ ПОЛОСЫ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3174" y="1561446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Вешки ставятся </a:t>
            </a:r>
          </a:p>
          <a:p>
            <a:r>
              <a:rPr lang="ru-RU" sz="1000" dirty="0" smtClean="0">
                <a:latin typeface="Co Headline Corp" pitchFamily="34" charset="0"/>
              </a:rPr>
              <a:t>по прямой </a:t>
            </a:r>
          </a:p>
          <a:p>
            <a:r>
              <a:rPr lang="ru-RU" sz="1000" dirty="0" smtClean="0">
                <a:latin typeface="Co Headline Corp" pitchFamily="34" charset="0"/>
              </a:rPr>
              <a:t>на расстоянии</a:t>
            </a:r>
          </a:p>
          <a:p>
            <a:r>
              <a:rPr lang="ru-RU" sz="1000" dirty="0" smtClean="0">
                <a:latin typeface="Co Headline Corp" pitchFamily="34" charset="0"/>
              </a:rPr>
              <a:t>3 метра друг </a:t>
            </a:r>
          </a:p>
          <a:p>
            <a:r>
              <a:rPr lang="ru-RU" sz="1000" dirty="0" smtClean="0">
                <a:latin typeface="Co Headline Corp" pitchFamily="34" charset="0"/>
              </a:rPr>
              <a:t>от друга.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проехать</a:t>
            </a:r>
          </a:p>
          <a:p>
            <a:r>
              <a:rPr lang="ru-RU" sz="1000" dirty="0" smtClean="0">
                <a:latin typeface="Co Headline Corp" pitchFamily="34" charset="0"/>
              </a:rPr>
              <a:t>между ними.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448" y="1200147"/>
            <a:ext cx="146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204256"/>
            <a:ext cx="1638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643174" y="1213009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1. Слалом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8" y="2061512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Из обручей или конусов выкладывается два круга по 4 метра в диаметре. Расстояние между центрами кругов – 9 метров. </a:t>
            </a:r>
          </a:p>
          <a:p>
            <a:r>
              <a:rPr lang="ru-RU" sz="1000" dirty="0" smtClean="0">
                <a:latin typeface="Co Headline Corp" pitchFamily="34" charset="0"/>
              </a:rPr>
              <a:t>В центре каждого круга ставится табличка с номером и стрелкой, указывающей очередность прохождения кругов и направление движения.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движение по заданной траектории.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704322"/>
            <a:ext cx="1638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643570" y="1713075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2. Восьмерка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8992" y="4286256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Гимнастические палки кладутся </a:t>
            </a:r>
          </a:p>
          <a:p>
            <a:r>
              <a:rPr lang="ru-RU" sz="1000" dirty="0" smtClean="0">
                <a:latin typeface="Co Headline Corp" pitchFamily="34" charset="0"/>
              </a:rPr>
              <a:t>перпендикулярно направлению движения на расстоянии 40-50 см друг от друга.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перешагнуть все препятствия.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929066"/>
            <a:ext cx="1638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428992" y="3937819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3. Лесенка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71582"/>
            <a:ext cx="1504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57337"/>
            <a:ext cx="148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194" y="3786190"/>
            <a:ext cx="1733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929066"/>
            <a:ext cx="2486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62108" y="1142984"/>
            <a:ext cx="2409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ЭТАПЫ ПОЛОСЫ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7860" y="1714488"/>
            <a:ext cx="2567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Из обручей или конусов выкладывается два круга по 4 метра в диаметре. Расстояние между центрами кругов – 9 метров. </a:t>
            </a:r>
          </a:p>
          <a:p>
            <a:r>
              <a:rPr lang="ru-RU" sz="1000" dirty="0" smtClean="0">
                <a:latin typeface="Co Headline Corp" pitchFamily="34" charset="0"/>
              </a:rPr>
              <a:t>В центре каждого круга ставится табличка с номером и стрелкой, указывающей очередность прохождения кругов и направление движения.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b="1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движение по заданной траектории.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7860" y="1155855"/>
            <a:ext cx="2357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4. Зона движения  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     без палок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8" y="206151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Разметить зону для бросков </a:t>
            </a:r>
          </a:p>
          <a:p>
            <a:r>
              <a:rPr lang="ru-RU" sz="1000" dirty="0" smtClean="0">
                <a:latin typeface="Co Headline Corp" pitchFamily="34" charset="0"/>
              </a:rPr>
              <a:t>мяча в цель (ведро, корзину, </a:t>
            </a:r>
          </a:p>
          <a:p>
            <a:r>
              <a:rPr lang="ru-RU" sz="1000" dirty="0" smtClean="0">
                <a:latin typeface="Co Headline Corp" pitchFamily="34" charset="0"/>
              </a:rPr>
              <a:t>мишень или кольцо).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поразить </a:t>
            </a:r>
            <a:endParaRPr lang="en-US" sz="1000" dirty="0" smtClean="0">
              <a:latin typeface="Co Headline Corp" pitchFamily="34" charset="0"/>
            </a:endParaRPr>
          </a:p>
          <a:p>
            <a:r>
              <a:rPr lang="ru-RU" sz="1000" dirty="0" smtClean="0">
                <a:latin typeface="Co Headline Corp" pitchFamily="34" charset="0"/>
              </a:rPr>
              <a:t>мишень снежком.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1704322"/>
            <a:ext cx="1638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357950" y="1713075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5. Снайпер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6182" y="4286256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На небольшом участке трассы </a:t>
            </a:r>
          </a:p>
          <a:p>
            <a:r>
              <a:rPr lang="ru-RU" sz="1000" dirty="0" smtClean="0">
                <a:latin typeface="Co Headline Corp" pitchFamily="34" charset="0"/>
              </a:rPr>
              <a:t>выставить близко друг к другу </a:t>
            </a:r>
          </a:p>
          <a:p>
            <a:r>
              <a:rPr lang="ru-RU" sz="1000" dirty="0" smtClean="0">
                <a:latin typeface="Co Headline Corp" pitchFamily="34" charset="0"/>
              </a:rPr>
              <a:t>вешки в произвольном порядке.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преодолеть препятствие.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6182" y="3937819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6.</a:t>
            </a:r>
            <a:r>
              <a:rPr lang="en-US" sz="1200" b="1" dirty="0" smtClean="0">
                <a:solidFill>
                  <a:schemeClr val="bg1"/>
                </a:solidFill>
                <a:latin typeface="Co Headline Corp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Сказочный лес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149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10" y="1843089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700477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7576" y="1425668"/>
            <a:ext cx="2486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ЭТАПЫ ПОЛОСЫ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9298" y="1770395"/>
            <a:ext cx="256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Из обручей или конусов выкладывается круг </a:t>
            </a:r>
          </a:p>
          <a:p>
            <a:r>
              <a:rPr lang="ru-RU" sz="1000" dirty="0" smtClean="0">
                <a:latin typeface="Co Headline Corp" pitchFamily="34" charset="0"/>
              </a:rPr>
              <a:t>произвольного диаметра.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b="1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движение по кругу </a:t>
            </a:r>
          </a:p>
          <a:p>
            <a:r>
              <a:rPr lang="ru-RU" sz="1000" dirty="0" smtClean="0">
                <a:latin typeface="Co Headline Corp" pitchFamily="34" charset="0"/>
              </a:rPr>
              <a:t>в заданном направлении.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3328" y="1434421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7. Обратный круг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057403"/>
            <a:ext cx="2486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934074" y="2413337"/>
            <a:ext cx="256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Лыжня вырезается волнами таким образом, чтобы ее правая и левая части находились на разной высоте.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b="1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сохранить равновесие и преодолеть участок.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8104" y="2066156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8. Разновысокая лыжня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929066"/>
            <a:ext cx="2486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505182" y="4286256"/>
            <a:ext cx="313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Из вешек или палок делаются ворота. </a:t>
            </a:r>
          </a:p>
          <a:p>
            <a:r>
              <a:rPr lang="ru-RU" sz="1000" dirty="0" smtClean="0">
                <a:latin typeface="Co Headline Corp" pitchFamily="34" charset="0"/>
              </a:rPr>
              <a:t>Сами ворота располагаются змейкой.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пройти участок, не уронив ни одной вешки.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Примечание: </a:t>
            </a:r>
            <a:r>
              <a:rPr lang="ru-RU" sz="1000" dirty="0" smtClean="0">
                <a:latin typeface="Co Headline Corp" pitchFamily="34" charset="0"/>
              </a:rPr>
              <a:t>палки можно расположить под углом, образовав домик.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19212" y="3937819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9. Ворота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32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57337"/>
            <a:ext cx="148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00438"/>
            <a:ext cx="131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9014" y="1639982"/>
            <a:ext cx="2486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13071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ЭТАПЫ ПОЛОСЫ ПРЕПЯТСТВИЙ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 Headline Corp" pitchFamily="34" charset="0"/>
              </a:rPr>
              <a:t>ЛЫЖНЫЙ ПАТРУЛЬ</a:t>
            </a:r>
            <a:endParaRPr lang="ru-RU" sz="2000" dirty="0">
              <a:solidFill>
                <a:schemeClr val="bg1"/>
              </a:solidFill>
              <a:latin typeface="Co Headline Corp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0736" y="1984709"/>
            <a:ext cx="256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Последовательно насыпаются препятствия (бугры) из снега различной высоты. 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пройти заданную трассу.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4766" y="1648735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10. Волны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14713"/>
            <a:ext cx="264320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62504" y="3870647"/>
            <a:ext cx="256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o Headline Corp" pitchFamily="34" charset="0"/>
              </a:rPr>
              <a:t>Из двух вешек, расположенных </a:t>
            </a:r>
          </a:p>
          <a:p>
            <a:r>
              <a:rPr lang="ru-RU" sz="1000" dirty="0" smtClean="0">
                <a:latin typeface="Co Headline Corp" pitchFamily="34" charset="0"/>
              </a:rPr>
              <a:t>на расстоянии 1-1,5 метра, делаются ворота.</a:t>
            </a:r>
            <a:endParaRPr lang="en-US" sz="1000" dirty="0" smtClean="0">
              <a:latin typeface="Co Headline Corp" pitchFamily="34" charset="0"/>
            </a:endParaRPr>
          </a:p>
          <a:p>
            <a:endParaRPr lang="ru-RU" sz="1000" b="1" dirty="0" smtClean="0">
              <a:latin typeface="Co Headline Corp" pitchFamily="34" charset="0"/>
            </a:endParaRPr>
          </a:p>
          <a:p>
            <a:r>
              <a:rPr lang="ru-RU" sz="1000" b="1" dirty="0" smtClean="0">
                <a:latin typeface="Co Headline Corp" pitchFamily="34" charset="0"/>
              </a:rPr>
              <a:t>Задача: </a:t>
            </a:r>
            <a:r>
              <a:rPr lang="ru-RU" sz="1000" dirty="0" smtClean="0">
                <a:latin typeface="Co Headline Corp" pitchFamily="34" charset="0"/>
              </a:rPr>
              <a:t>заехать в ворота спиной вперед.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6314" y="3523466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 Headline Corp" pitchFamily="34" charset="0"/>
              </a:rPr>
              <a:t>11. Полицейский разворот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1251</Words>
  <Application>Microsoft Office PowerPoint</Application>
  <PresentationFormat>Экран (4:3)</PresentationFormat>
  <Paragraphs>216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Ирина</cp:lastModifiedBy>
  <cp:revision>19</cp:revision>
  <dcterms:created xsi:type="dcterms:W3CDTF">2021-03-12T14:55:12Z</dcterms:created>
  <dcterms:modified xsi:type="dcterms:W3CDTF">2021-03-15T13:10:32Z</dcterms:modified>
</cp:coreProperties>
</file>